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64" r:id="rId2"/>
    <p:sldId id="266" r:id="rId3"/>
    <p:sldId id="286" r:id="rId4"/>
    <p:sldId id="265" r:id="rId5"/>
    <p:sldId id="274" r:id="rId6"/>
    <p:sldId id="276" r:id="rId7"/>
    <p:sldId id="278" r:id="rId8"/>
    <p:sldId id="279" r:id="rId9"/>
    <p:sldId id="280" r:id="rId10"/>
    <p:sldId id="281" r:id="rId11"/>
    <p:sldId id="282" r:id="rId12"/>
    <p:sldId id="283" r:id="rId13"/>
    <p:sldId id="284" r:id="rId14"/>
    <p:sldId id="285" r:id="rId15"/>
  </p:sldIdLst>
  <p:sldSz cx="9144000" cy="5143500" type="screen16x9"/>
  <p:notesSz cx="6950075" cy="9236075"/>
  <p:embeddedFontLs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08B"/>
    <a:srgbClr val="FF2600"/>
    <a:srgbClr val="FFFD78"/>
    <a:srgbClr val="6EB076"/>
    <a:srgbClr val="FFA999"/>
    <a:srgbClr val="007BBB"/>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819"/>
    <p:restoredTop sz="95588"/>
  </p:normalViewPr>
  <p:slideViewPr>
    <p:cSldViewPr snapToGrid="0">
      <p:cViewPr varScale="1">
        <p:scale>
          <a:sx n="72" d="100"/>
          <a:sy n="72" d="100"/>
        </p:scale>
        <p:origin x="66" y="99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252069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lIns="92492" tIns="46246" rIns="92492" bIns="46246"/>
          <a:lstStyle/>
          <a:p>
            <a:pPr algn="r" defTabSz="462458">
              <a:buClrTx/>
              <a:defRPr/>
            </a:pPr>
            <a:endParaRPr sz="12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12407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022146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68814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5438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81857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56155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12274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30264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90481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92958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82685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99319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0415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40543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3F92864-6B77-7C47-BB07-8C824934A0EB}"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131311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92864-6B77-7C47-BB07-8C824934A0EB}"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204880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92864-6B77-7C47-BB07-8C824934A0EB}"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310542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92864-6B77-7C47-BB07-8C824934A0EB}"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218682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92864-6B77-7C47-BB07-8C824934A0EB}"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66392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92864-6B77-7C47-BB07-8C824934A0EB}"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307141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92864-6B77-7C47-BB07-8C824934A0EB}"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188028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92864-6B77-7C47-BB07-8C824934A0EB}"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218574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92864-6B77-7C47-BB07-8C824934A0EB}"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293907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F92864-6B77-7C47-BB07-8C824934A0EB}"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135696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F92864-6B77-7C47-BB07-8C824934A0EB}"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77A7F-5925-AA47-BEF4-5F318C08016E}" type="slidenum">
              <a:rPr lang="en-US" smtClean="0"/>
              <a:t>‹#›</a:t>
            </a:fld>
            <a:endParaRPr lang="en-US"/>
          </a:p>
        </p:txBody>
      </p:sp>
    </p:spTree>
    <p:extLst>
      <p:ext uri="{BB962C8B-B14F-4D97-AF65-F5344CB8AC3E}">
        <p14:creationId xmlns:p14="http://schemas.microsoft.com/office/powerpoint/2010/main" val="102709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3F92864-6B77-7C47-BB07-8C824934A0EB}" type="datetimeFigureOut">
              <a:rPr lang="en-US" smtClean="0"/>
              <a:t>7/6/2023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AFHE Virtual Wine Tasting</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B77A7F-5925-AA47-BEF4-5F318C08016E}" type="slidenum">
              <a:rPr lang="en-US" smtClean="0"/>
              <a:t>‹#›</a:t>
            </a:fld>
            <a:endParaRPr lang="en-US"/>
          </a:p>
        </p:txBody>
      </p:sp>
    </p:spTree>
    <p:extLst>
      <p:ext uri="{BB962C8B-B14F-4D97-AF65-F5344CB8AC3E}">
        <p14:creationId xmlns:p14="http://schemas.microsoft.com/office/powerpoint/2010/main" val="276203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q"/>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Ø"/>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wine.com/product/sonoma-cutrer-rose-of-pinot-noir-2020/75188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r20.rs6.net/tn.jsp?f=001FkdUJ2yRUkJtpcIZDvihCxCmZpDH7hMW48JjQp8XpfFcr4m2_IFW6nur1gcdJSwBnMAU6pdJ57J4iiVwUIJXDgKblL0FSfdX5f8LSX76xcuv7m0Wg4F30KMNo4qok-8fMmAz7I21c5nmT7djWAST5Q2lMcSGv0Ki7Ozn7BQrxIitwvLyIm7l1ylhBkCPwdtuyMEiMUu9h6U=&amp;c=lXOAD9_7Yhg0yedB7IDf6mvApWI_tA24_jXWN8s-QsdZvIPwNcRChA==&amp;ch=DBNpa8wx_UWOttdmVoLWWgdRw6i5KAFlc4Ggw0hHFtBr3sAfQgx-OQ==&amp;jrc=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r20.rs6.net/tn.jsp?f=001FkdUJ2yRUkJtpcIZDvihCxCmZpDH7hMW48JjQp8XpfFcr4m2_IFW6nur1gcdJSwBLBF8uJ529kv84iG0abrWO6MfpyPcq26lIb5L2aqKG1Au4IKZuCDUuRvb8DRmoGYjckvts7waB08mpdR6x1g23yJ9Rbuykgbt85gg3JfXzgNV5iwHi9bevo4Uf1eCxIvhCZCiXm8V8W8=&amp;c=lXOAD9_7Yhg0yedB7IDf6mvApWI_tA24_jXWN8s-QsdZvIPwNcRChA==&amp;ch=DBNpa8wx_UWOttdmVoLWWgdRw6i5KAFlc4Ggw0hHFtBr3sAfQgx-OQ==&amp;jrc=1" TargetMode="External"/><Relationship Id="rId4" Type="http://schemas.openxmlformats.org/officeDocument/2006/relationships/hyperlink" Target="http://r20.rs6.net/tn.jsp?f=001FkdUJ2yRUkJtpcIZDvihCxCmZpDH7hMW48JjQp8XpfFcr4m2_IFW6nur1gcdJSwBR8VWBox1bSfz3QP54ZKMDKYSNdpLyQZqbnsNed5doZsw_UZj8dKeUKM0iWWOXwTbCI-CEmnXZ9Ull-Jn1lUOFMayRPkcWvAOClDbEfJr_TdQ9CVGMr3GIgq_XAZXSjxS6KgRP4to4kfctLG2JN1XiB6PhZMdSXqDdPEme5Bk8rc_NZ6XbAzQ3tEg4EvkwdEp&amp;c=lXOAD9_7Yhg0yedB7IDf6mvApWI_tA24_jXWN8s-QsdZvIPwNcRChA==&amp;ch=DBNpa8wx_UWOttdmVoLWWgdRw6i5KAFlc4Ggw0hHFtBr3sAfQgx-OQ==&amp;jrc=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ine.com/product/hampton-water-rose-2020/71605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wine.com/content/landing/virtual-tastings-past-hampton-wate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ine.com/product/chateau-desclans-whispering-angel-rose-2020/70622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r20.rs6.net/tn.jsp?f=001FkdUJ2yRUkJtpcIZDvihCxCmZpDH7hMW48JjQp8XpfFcr4m2_IFW6nur1gcdJSwBG77qtIbzalc-3OkUFGq3vA6QxbeLHp7P38cRnhWaWJecmB7ySS6TmT8cpzgzewjwt2TCD3QmWC9hORZpe9uT_PT8XDrNAt9Di93PO9uZ0xvBe07e7Vo7OEdXO8ppBOw3&amp;c=lXOAD9_7Yhg0yedB7IDf6mvApWI_tA24_jXWN8s-QsdZvIPwNcRChA==&amp;ch=DBNpa8wx_UWOttdmVoLWWgdRw6i5KAFlc4Ggw0hHFtBr3sAfQgx-OQ==&amp;jrc=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sj.com/articles/wine-online-these-events-are-actually-worth-your-time-11600957752?mod=searchresults&amp;page=1&amp;pos=2" TargetMode="External"/><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imdb.com/title/tt0375063/" TargetMode="External"/><Relationship Id="rId5" Type="http://schemas.openxmlformats.org/officeDocument/2006/relationships/hyperlink" Target="https://www.imdb.com/title/tt0914797/" TargetMode="External"/><Relationship Id="rId4" Type="http://schemas.openxmlformats.org/officeDocument/2006/relationships/hyperlink" Target="https://www.imdb.com/title/tt241928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ine.com/product/jules-taylor-sauvignon-blanc-2020/693008" TargetMode="External"/><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r20.rs6.net/tn.jsp?f=001FkdUJ2yRUkJtpcIZDvihCxCmZpDH7hMW48JjQp8XpfFcr4m2_IFW6sQbve8C3GPo2j7VmsLroppxyybhIS7Jkj2ejEBm6Vgd8L_jdL5jZN59FLDqytVS_ASoPQJptgYgkoOUwtGWLTE1RjY8lDlfxXzk9U57oVuO-rju1-jCUFO2wXcsAkO-UG83sAoNLlesLP7h27idJlonJ4Hv-afcNg==&amp;c=lXOAD9_7Yhg0yedB7IDf6mvApWI_tA24_jXWN8s-QsdZvIPwNcRChA==&amp;ch=DBNpa8wx_UWOttdmVoLWWgdRw6i5KAFlc4Ggw0hHFtBr3sAfQgx-OQ==&amp;jrc=1" TargetMode="External"/><Relationship Id="rId5" Type="http://schemas.openxmlformats.org/officeDocument/2006/relationships/hyperlink" Target="http://r20.rs6.net/tn.jsp?f=001FkdUJ2yRUkJtpcIZDvihCxCmZpDH7hMW48JjQp8XpfFcr4m2_IFW6sQbve8C3GPo1qTHWPlBIvADytTziLu-WpYyxB35jAE3iOHodvPP08Tq1BxoIz02-8_Eg0z-mc-8rDuQ613qgjrQmBQjZIfriC1tiZS1FCw6LzWKCzZoqveESqHnaEub22Z9RSigqfJ1d_MpYYLrxmxza3iZCS7grk4letnREWCiJU_vI2ryipA=&amp;c=lXOAD9_7Yhg0yedB7IDf6mvApWI_tA24_jXWN8s-QsdZvIPwNcRChA==&amp;ch=DBNpa8wx_UWOttdmVoLWWgdRw6i5KAFlc4Ggw0hHFtBr3sAfQgx-OQ==&amp;jrc=1" TargetMode="External"/><Relationship Id="rId4" Type="http://schemas.openxmlformats.org/officeDocument/2006/relationships/hyperlink" Target="http://r20.rs6.net/tn.jsp?f=001FkdUJ2yRUkJtpcIZDvihCxCmZpDH7hMW48JjQp8XpfFcr4m2_IFW6sQbve8C3GPoTwK23YxocEzzR7yhZRvB4B2kdDiwU-eh10Gn-uhwPpRnlAI8xelVKUh1r0486fouHIJlpSytW-L2UV-PseShWJzeRWxgue4MaAX_GmqbN81TzTmzPPqwf6g_4L_a90M-aqsOrgfW78wz4fGPNPPyaZrYgDsRYh1b&amp;c=lXOAD9_7Yhg0yedB7IDf6mvApWI_tA24_jXWN8s-QsdZvIPwNcRChA==&amp;ch=DBNpa8wx_UWOttdmVoLWWgdRw6i5KAFlc4Ggw0hHFtBr3sAfQgx-OQ==&amp;jrc=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ine.com/product/santa-margherita-pinot-grigio-2019/59897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r20.rs6.net/tn.jsp?f=001FkdUJ2yRUkJtpcIZDvihCxCmZpDH7hMW48JjQp8XpfFcr4m2_IFW6sQbve8C3GPoxTjHFjNNmdTV21skaIurQVWW0CMFqYaWz-8GTC6fbhoym77tio_UpflPRSLs5G-aoQYtaOwAnZZv3k4KNEcCWlJ8mdZ6JnKS-iYY9sgh--jrlRyLym4h9iBKGX7wp9hvk5DoWRIpOiT__y0ITUJ7LWVG-v6YmVOd&amp;c=lXOAD9_7Yhg0yedB7IDf6mvApWI_tA24_jXWN8s-QsdZvIPwNcRChA==&amp;ch=DBNpa8wx_UWOttdmVoLWWgdRw6i5KAFlc4Ggw0hHFtBr3sAfQgx-OQ==&amp;jrc=1" TargetMode="External"/><Relationship Id="rId4" Type="http://schemas.openxmlformats.org/officeDocument/2006/relationships/hyperlink" Target="http://r20.rs6.net/tn.jsp?f=001FkdUJ2yRUkJtpcIZDvihCxCmZpDH7hMW48JjQp8XpfFcr4m2_IFW6sQbve8C3GPofT04SwSO8znlfkKPlOzET10ino6G1SdmvW6O54PX5qKntgwGlShUu1fWBhsjoR6m3glaEAD3XJUe24A2E3XathN6Ze-R9CAOJG7rUtyni_FqdfHvB6lIOK7uBLihXTE5Cn7lejg_lE6cv8D914ciyA==&amp;c=lXOAD9_7Yhg0yedB7IDf6mvApWI_tA24_jXWN8s-QsdZvIPwNcRChA==&amp;ch=DBNpa8wx_UWOttdmVoLWWgdRw6i5KAFlc4Ggw0hHFtBr3sAfQgx-OQ==&amp;jrc=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78609C-C5C2-AA4B-8F77-8C169A168EA2}"/>
              </a:ext>
            </a:extLst>
          </p:cNvPr>
          <p:cNvSpPr txBox="1"/>
          <p:nvPr/>
        </p:nvSpPr>
        <p:spPr>
          <a:xfrm>
            <a:off x="653143" y="3968750"/>
            <a:ext cx="7960659" cy="1177245"/>
          </a:xfrm>
          <a:prstGeom prst="rect">
            <a:avLst/>
          </a:prstGeom>
          <a:noFill/>
        </p:spPr>
        <p:txBody>
          <a:bodyPr wrap="square" rtlCol="0">
            <a:spAutoFit/>
          </a:bodyPr>
          <a:lstStyle/>
          <a:p>
            <a:pPr algn="ctr" defTabSz="342900">
              <a:buClrTx/>
            </a:pPr>
            <a:r>
              <a:rPr lang="en-US" sz="2100" b="1" kern="1200" dirty="0">
                <a:solidFill>
                  <a:srgbClr val="44546A"/>
                </a:solidFill>
                <a:latin typeface="Arial" panose="020B0604020202020204" pitchFamily="34" charset="0"/>
                <a:ea typeface="+mn-ea"/>
                <a:cs typeface="Arial" panose="020B0604020202020204" pitchFamily="34" charset="0"/>
              </a:rPr>
              <a:t>AFHE Virtual Wine Tasting:   Lighter Wines for Summer</a:t>
            </a:r>
            <a:br>
              <a:rPr lang="en-US" sz="2100" b="1" kern="1200" dirty="0">
                <a:solidFill>
                  <a:srgbClr val="44546A"/>
                </a:solidFill>
                <a:latin typeface="Arial" panose="020B0604020202020204" pitchFamily="34" charset="0"/>
                <a:ea typeface="+mn-ea"/>
                <a:cs typeface="Arial" panose="020B0604020202020204" pitchFamily="34" charset="0"/>
              </a:rPr>
            </a:br>
            <a:r>
              <a:rPr lang="en-US" sz="1800" kern="1200" dirty="0">
                <a:solidFill>
                  <a:srgbClr val="44546A"/>
                </a:solidFill>
                <a:latin typeface="Arial" panose="020B0604020202020204" pitchFamily="34" charset="0"/>
                <a:ea typeface="+mn-ea"/>
                <a:cs typeface="Arial" panose="020B0604020202020204" pitchFamily="34" charset="0"/>
              </a:rPr>
              <a:t>Hosted by Laura Wartner, AFHE President, and </a:t>
            </a:r>
            <a:br>
              <a:rPr lang="en-US" sz="1800" kern="1200" dirty="0">
                <a:solidFill>
                  <a:srgbClr val="44546A"/>
                </a:solidFill>
                <a:latin typeface="Arial" panose="020B0604020202020204" pitchFamily="34" charset="0"/>
                <a:ea typeface="+mn-ea"/>
                <a:cs typeface="Arial" panose="020B0604020202020204" pitchFamily="34" charset="0"/>
              </a:rPr>
            </a:br>
            <a:r>
              <a:rPr lang="en-US" sz="1800" kern="1200" dirty="0">
                <a:solidFill>
                  <a:srgbClr val="44546A"/>
                </a:solidFill>
                <a:latin typeface="Arial" panose="020B0604020202020204" pitchFamily="34" charset="0"/>
                <a:ea typeface="+mn-ea"/>
                <a:cs typeface="Arial" panose="020B0604020202020204" pitchFamily="34" charset="0"/>
              </a:rPr>
              <a:t>Mike Whitty, AFHE Secretary and Wannabe Sommelier </a:t>
            </a:r>
            <a:br>
              <a:rPr lang="en-US" sz="1800" kern="1200" dirty="0">
                <a:solidFill>
                  <a:srgbClr val="44546A"/>
                </a:solidFill>
                <a:latin typeface="Arial" panose="020B0604020202020204" pitchFamily="34" charset="0"/>
                <a:ea typeface="+mn-ea"/>
                <a:cs typeface="Arial" panose="020B0604020202020204" pitchFamily="34" charset="0"/>
              </a:rPr>
            </a:br>
            <a:r>
              <a:rPr lang="en-US" sz="1350" b="1" kern="1200" dirty="0">
                <a:solidFill>
                  <a:srgbClr val="44546A"/>
                </a:solidFill>
                <a:latin typeface="Arial" panose="020B0604020202020204" pitchFamily="34" charset="0"/>
                <a:ea typeface="+mn-ea"/>
                <a:cs typeface="Arial" panose="020B0604020202020204" pitchFamily="34" charset="0"/>
              </a:rPr>
              <a:t>July 26, 2023</a:t>
            </a:r>
            <a:endParaRPr lang="en-US" sz="1800" kern="1200" dirty="0">
              <a:solidFill>
                <a:srgbClr val="44546A"/>
              </a:solidFill>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srcRect/>
          <a:stretch>
            <a:fillRect/>
          </a:stretch>
        </p:blipFill>
        <p:spPr>
          <a:xfrm>
            <a:off x="1485900" y="171451"/>
            <a:ext cx="6172200" cy="892595"/>
          </a:xfrm>
          <a:prstGeom prst="rect">
            <a:avLst/>
          </a:prstGeom>
        </p:spPr>
      </p:pic>
      <p:sp>
        <p:nvSpPr>
          <p:cNvPr id="9" name="TextBox 8">
            <a:extLst>
              <a:ext uri="{FF2B5EF4-FFF2-40B4-BE49-F238E27FC236}">
                <a16:creationId xmlns:a16="http://schemas.microsoft.com/office/drawing/2014/main" id="{BB7F87D4-E69A-FC47-94A5-11872EE085F7}"/>
              </a:ext>
            </a:extLst>
          </p:cNvPr>
          <p:cNvSpPr txBox="1"/>
          <p:nvPr/>
        </p:nvSpPr>
        <p:spPr>
          <a:xfrm>
            <a:off x="1485900" y="1064046"/>
            <a:ext cx="6172200" cy="507831"/>
          </a:xfrm>
          <a:prstGeom prst="rect">
            <a:avLst/>
          </a:prstGeom>
          <a:noFill/>
        </p:spPr>
        <p:txBody>
          <a:bodyPr wrap="square" rtlCol="0">
            <a:spAutoFit/>
          </a:bodyPr>
          <a:lstStyle/>
          <a:p>
            <a:pPr algn="ctr" defTabSz="342900">
              <a:buClrTx/>
            </a:pPr>
            <a:r>
              <a:rPr lang="en-US" sz="2700" b="1" i="1" kern="1200" dirty="0">
                <a:ln w="900" cmpd="sng">
                  <a:solidFill>
                    <a:srgbClr val="4472C4">
                      <a:satMod val="190000"/>
                      <a:alpha val="55000"/>
                    </a:srgbClr>
                  </a:solidFill>
                  <a:prstDash val="solid"/>
                </a:ln>
                <a:solidFill>
                  <a:srgbClr val="F0F0FF"/>
                </a:solidFill>
                <a:effectLst>
                  <a:innerShdw blurRad="101600" dist="76200" dir="5400000">
                    <a:srgbClr val="4472C4">
                      <a:satMod val="190000"/>
                      <a:tint val="100000"/>
                      <a:alpha val="74000"/>
                    </a:srgbClr>
                  </a:innerShdw>
                </a:effectLst>
                <a:latin typeface="Arial" panose="020B0604020202020204" pitchFamily="34" charset="0"/>
                <a:ea typeface="+mn-ea"/>
                <a:cs typeface="Arial" panose="020B0604020202020204" pitchFamily="34" charset="0"/>
              </a:rPr>
              <a:t>2020 Virtual Fall Conference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625" y="1174750"/>
            <a:ext cx="4984750" cy="2794000"/>
          </a:xfrm>
          <a:prstGeom prst="rect">
            <a:avLst/>
          </a:prstGeom>
        </p:spPr>
      </p:pic>
    </p:spTree>
    <p:extLst>
      <p:ext uri="{BB962C8B-B14F-4D97-AF65-F5344CB8AC3E}">
        <p14:creationId xmlns:p14="http://schemas.microsoft.com/office/powerpoint/2010/main" val="379196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5" y="273845"/>
            <a:ext cx="7042831" cy="994172"/>
          </a:xfrm>
        </p:spPr>
        <p:txBody>
          <a:bodyPr>
            <a:normAutofit fontScale="90000"/>
          </a:bodyPr>
          <a:lstStyle/>
          <a:p>
            <a:r>
              <a:rPr lang="fr-FR" sz="3600" b="1" dirty="0" err="1"/>
              <a:t>Sonoma</a:t>
            </a:r>
            <a:r>
              <a:rPr lang="fr-FR" sz="3600" dirty="0" err="1"/>
              <a:t>-Cutrer</a:t>
            </a:r>
            <a:r>
              <a:rPr lang="fr-FR" sz="3600" dirty="0"/>
              <a:t> </a:t>
            </a:r>
            <a:r>
              <a:rPr lang="fr-FR" sz="3600" dirty="0" err="1"/>
              <a:t>Russian</a:t>
            </a:r>
            <a:r>
              <a:rPr lang="fr-FR" sz="3600" dirty="0"/>
              <a:t> River Valley Rosé of Pinot Noir</a:t>
            </a:r>
            <a:endParaRPr lang="en-US" sz="3600" b="1" dirty="0"/>
          </a:p>
        </p:txBody>
      </p:sp>
      <p:sp>
        <p:nvSpPr>
          <p:cNvPr id="3" name="Content Placeholder 2"/>
          <p:cNvSpPr>
            <a:spLocks noGrp="1"/>
          </p:cNvSpPr>
          <p:nvPr>
            <p:ph idx="1"/>
          </p:nvPr>
        </p:nvSpPr>
        <p:spPr>
          <a:xfrm>
            <a:off x="451821" y="1304673"/>
            <a:ext cx="6422315" cy="3263504"/>
          </a:xfrm>
        </p:spPr>
        <p:txBody>
          <a:bodyPr>
            <a:normAutofit fontScale="77500" lnSpcReduction="20000"/>
          </a:bodyPr>
          <a:lstStyle/>
          <a:p>
            <a:pPr>
              <a:lnSpc>
                <a:spcPct val="120000"/>
              </a:lnSpc>
              <a:spcBef>
                <a:spcPts val="300"/>
              </a:spcBef>
              <a:spcAft>
                <a:spcPts val="300"/>
              </a:spcAft>
            </a:pPr>
            <a:r>
              <a:rPr lang="en-US" sz="2400" dirty="0"/>
              <a:t>Sonoma-</a:t>
            </a:r>
            <a:r>
              <a:rPr lang="en-US" sz="2400" dirty="0" err="1"/>
              <a:t>Cutrer's</a:t>
            </a:r>
            <a:r>
              <a:rPr lang="en-US" sz="2400" dirty="0"/>
              <a:t> 2020 Rosé of Pinot Noir is a beautiful and delicate example of why Russian River Valley Pinot Noir makes a wonderful rosé. </a:t>
            </a:r>
          </a:p>
          <a:p>
            <a:pPr lvl="1">
              <a:lnSpc>
                <a:spcPct val="120000"/>
              </a:lnSpc>
              <a:spcBef>
                <a:spcPts val="300"/>
              </a:spcBef>
              <a:spcAft>
                <a:spcPts val="300"/>
              </a:spcAft>
            </a:pPr>
            <a:r>
              <a:rPr lang="en-US" sz="2100" dirty="0"/>
              <a:t>The beautiful, light salmon color of the wine catches the light in the glass and opens up with aromas of blueberry, pink grapefruit, cantaloupe and a light hint of rose petal. </a:t>
            </a:r>
          </a:p>
          <a:p>
            <a:pPr lvl="1">
              <a:lnSpc>
                <a:spcPct val="120000"/>
              </a:lnSpc>
              <a:spcBef>
                <a:spcPts val="300"/>
              </a:spcBef>
              <a:spcAft>
                <a:spcPts val="300"/>
              </a:spcAft>
            </a:pPr>
            <a:r>
              <a:rPr lang="en-US" sz="2100" dirty="0"/>
              <a:t>A crisp, refreshing mouthfeel accentuates the fresh fruit flavors of citrus, strawberry and blood orange. The wine finishes long and tangy. It is the perfect warm weather wine to enjoy all summer long.</a:t>
            </a:r>
          </a:p>
          <a:p>
            <a:r>
              <a:rPr lang="en-US" sz="2000" dirty="0">
                <a:hlinkClick r:id="rId3"/>
              </a:rPr>
              <a:t>More information at </a:t>
            </a:r>
            <a:r>
              <a:rPr lang="en-US" sz="2000" dirty="0" err="1">
                <a:hlinkClick r:id="rId3"/>
              </a:rPr>
              <a:t>Wine.Com</a:t>
            </a:r>
            <a:endParaRPr lang="en-US" sz="2000" dirty="0"/>
          </a:p>
        </p:txBody>
      </p:sp>
      <p:pic>
        <p:nvPicPr>
          <p:cNvPr id="5" name="Picture 4">
            <a:extLst>
              <a:ext uri="{FF2B5EF4-FFF2-40B4-BE49-F238E27FC236}">
                <a16:creationId xmlns:a16="http://schemas.microsoft.com/office/drawing/2014/main" id="{15158475-BEA2-4B69-8B15-52EE2AB3A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3429" y="285750"/>
            <a:ext cx="136191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96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5" y="273845"/>
            <a:ext cx="7042831" cy="994172"/>
          </a:xfrm>
        </p:spPr>
        <p:txBody>
          <a:bodyPr>
            <a:normAutofit fontScale="90000"/>
          </a:bodyPr>
          <a:lstStyle/>
          <a:p>
            <a:r>
              <a:rPr lang="fr-FR" sz="3600" dirty="0"/>
              <a:t>Alternative Options for </a:t>
            </a:r>
            <a:br>
              <a:rPr lang="fr-FR" sz="3600" dirty="0"/>
            </a:br>
            <a:r>
              <a:rPr lang="fr-FR" sz="3600" dirty="0"/>
              <a:t>American </a:t>
            </a:r>
            <a:r>
              <a:rPr lang="fr-FR" sz="3600" b="1" dirty="0"/>
              <a:t>Rosé</a:t>
            </a:r>
            <a:endParaRPr lang="en-US" sz="3600" b="1" dirty="0"/>
          </a:p>
        </p:txBody>
      </p:sp>
      <p:sp>
        <p:nvSpPr>
          <p:cNvPr id="3" name="Content Placeholder 2"/>
          <p:cNvSpPr>
            <a:spLocks noGrp="1"/>
          </p:cNvSpPr>
          <p:nvPr>
            <p:ph idx="1"/>
          </p:nvPr>
        </p:nvSpPr>
        <p:spPr>
          <a:xfrm>
            <a:off x="451821" y="1544160"/>
            <a:ext cx="6422315" cy="3263504"/>
          </a:xfrm>
        </p:spPr>
        <p:txBody>
          <a:bodyPr>
            <a:normAutofit fontScale="92500" lnSpcReduction="20000"/>
          </a:bodyPr>
          <a:lstStyle/>
          <a:p>
            <a:pPr marL="0" marR="0" indent="0">
              <a:spcBef>
                <a:spcPts val="0"/>
              </a:spcBef>
              <a:spcAft>
                <a:spcPts val="0"/>
              </a:spcAft>
              <a:buNone/>
            </a:pPr>
            <a:r>
              <a:rPr lang="en-US" sz="2400" b="1" dirty="0">
                <a:solidFill>
                  <a:srgbClr val="000000"/>
                </a:solidFill>
                <a:effectLst/>
                <a:ea typeface="Calibri" panose="020F0502020204030204" pitchFamily="34" charset="0"/>
              </a:rPr>
              <a:t>Pinot Noir Rosés:</a:t>
            </a:r>
          </a:p>
          <a:p>
            <a:pPr marL="0" marR="0" indent="0">
              <a:spcBef>
                <a:spcPts val="0"/>
              </a:spcBef>
              <a:spcAft>
                <a:spcPts val="0"/>
              </a:spcAft>
              <a:buNone/>
            </a:pPr>
            <a:endParaRPr lang="en-US" sz="2400" dirty="0">
              <a:effectLst/>
              <a:ea typeface="Calibri" panose="020F0502020204030204" pitchFamily="34" charset="0"/>
            </a:endParaRPr>
          </a:p>
          <a:p>
            <a:pPr marR="0">
              <a:lnSpc>
                <a:spcPct val="110000"/>
              </a:lnSpc>
              <a:spcBef>
                <a:spcPts val="0"/>
              </a:spcBef>
              <a:spcAft>
                <a:spcPts val="0"/>
              </a:spcAft>
            </a:pPr>
            <a:r>
              <a:rPr lang="en-US" sz="2400" u="sng" dirty="0">
                <a:solidFill>
                  <a:srgbClr val="0563C1"/>
                </a:solidFill>
                <a:ea typeface="Calibri" panose="020F0502020204030204" pitchFamily="34" charset="0"/>
              </a:rPr>
              <a:t>Flowers Sonoma Coast Rose 2020</a:t>
            </a:r>
            <a:r>
              <a:rPr lang="en-US" sz="2400" dirty="0">
                <a:solidFill>
                  <a:srgbClr val="000000"/>
                </a:solidFill>
                <a:effectLst/>
                <a:ea typeface="Calibri" panose="020F0502020204030204" pitchFamily="34" charset="0"/>
              </a:rPr>
              <a:t> </a:t>
            </a:r>
            <a:br>
              <a:rPr lang="en-US" sz="2400" dirty="0">
                <a:solidFill>
                  <a:srgbClr val="000000"/>
                </a:solidFill>
                <a:effectLst/>
                <a:ea typeface="Calibri" panose="020F0502020204030204" pitchFamily="34" charset="0"/>
              </a:rPr>
            </a:br>
            <a:r>
              <a:rPr lang="en-US" sz="2400" dirty="0">
                <a:solidFill>
                  <a:srgbClr val="000000"/>
                </a:solidFill>
                <a:effectLst/>
                <a:ea typeface="Calibri" panose="020F0502020204030204" pitchFamily="34" charset="0"/>
              </a:rPr>
              <a:t>(my substitute)</a:t>
            </a:r>
            <a:endParaRPr lang="en-US" sz="2400" i="1" dirty="0">
              <a:effectLst/>
              <a:ea typeface="Calibri" panose="020F0502020204030204" pitchFamily="34" charset="0"/>
              <a:hlinkClick r:id="rId3">
                <a:extLst>
                  <a:ext uri="{A12FA001-AC4F-418D-AE19-62706E023703}">
                    <ahyp:hlinkClr xmlns:ahyp="http://schemas.microsoft.com/office/drawing/2018/hyperlinkcolor" val="tx"/>
                  </a:ext>
                </a:extLst>
              </a:hlinkClick>
            </a:endParaRPr>
          </a:p>
          <a:p>
            <a:pPr marR="0">
              <a:lnSpc>
                <a:spcPct val="110000"/>
              </a:lnSpc>
              <a:spcBef>
                <a:spcPts val="0"/>
              </a:spcBef>
              <a:spcAft>
                <a:spcPts val="0"/>
              </a:spcAft>
            </a:pPr>
            <a:r>
              <a:rPr lang="en-US" sz="2400" u="sng" dirty="0">
                <a:solidFill>
                  <a:srgbClr val="0563C1"/>
                </a:solidFill>
                <a:effectLst/>
                <a:ea typeface="Calibri" panose="020F0502020204030204" pitchFamily="34" charset="0"/>
                <a:hlinkClick r:id="rId3">
                  <a:extLst>
                    <a:ext uri="{A12FA001-AC4F-418D-AE19-62706E023703}">
                      <ahyp:hlinkClr xmlns:ahyp="http://schemas.microsoft.com/office/drawing/2018/hyperlinkcolor" val="tx"/>
                    </a:ext>
                  </a:extLst>
                </a:hlinkClick>
              </a:rPr>
              <a:t>La Crema Pinot Noir Rosé 2019</a:t>
            </a:r>
            <a:r>
              <a:rPr lang="en-US" sz="2400" dirty="0">
                <a:ea typeface="Calibri" panose="020F0502020204030204" pitchFamily="34" charset="0"/>
              </a:rPr>
              <a:t> (</a:t>
            </a:r>
            <a:r>
              <a:rPr lang="en-US" sz="2400" dirty="0">
                <a:effectLst/>
                <a:ea typeface="Calibri" panose="020F0502020204030204" pitchFamily="34" charset="0"/>
              </a:rPr>
              <a:t>Monterey CA)</a:t>
            </a:r>
          </a:p>
          <a:p>
            <a:pPr marR="0">
              <a:lnSpc>
                <a:spcPct val="110000"/>
              </a:lnSpc>
              <a:spcBef>
                <a:spcPts val="0"/>
              </a:spcBef>
              <a:spcAft>
                <a:spcPts val="0"/>
              </a:spcAft>
            </a:pPr>
            <a:r>
              <a:rPr lang="en-US" sz="2400" u="sng" dirty="0">
                <a:solidFill>
                  <a:srgbClr val="000000"/>
                </a:solidFill>
                <a:effectLst/>
                <a:ea typeface="Calibri" panose="020F0502020204030204" pitchFamily="34" charset="0"/>
                <a:hlinkClick r:id="rId4"/>
              </a:rPr>
              <a:t>Willamette Valley Vineyards Whole Cluster Rosé of Pinot Noir 2019</a:t>
            </a:r>
            <a:r>
              <a:rPr lang="en-US" sz="2400" dirty="0">
                <a:solidFill>
                  <a:srgbClr val="000000"/>
                </a:solidFill>
                <a:effectLst/>
                <a:ea typeface="Calibri" panose="020F0502020204030204" pitchFamily="34" charset="0"/>
              </a:rPr>
              <a:t> (OR)</a:t>
            </a:r>
            <a:endParaRPr lang="en-US" sz="2400" dirty="0">
              <a:effectLst/>
              <a:ea typeface="Calibri" panose="020F0502020204030204" pitchFamily="34" charset="0"/>
            </a:endParaRPr>
          </a:p>
          <a:p>
            <a:pPr marR="0">
              <a:lnSpc>
                <a:spcPct val="110000"/>
              </a:lnSpc>
              <a:spcBef>
                <a:spcPts val="0"/>
              </a:spcBef>
              <a:spcAft>
                <a:spcPts val="0"/>
              </a:spcAft>
              <a:buNone/>
            </a:pPr>
            <a:r>
              <a:rPr lang="en-US" sz="2400" dirty="0">
                <a:solidFill>
                  <a:srgbClr val="000000"/>
                </a:solidFill>
                <a:effectLst/>
                <a:ea typeface="Calibri" panose="020F0502020204030204" pitchFamily="34" charset="0"/>
              </a:rPr>
              <a:t> </a:t>
            </a:r>
            <a:endParaRPr lang="en-US" sz="2400" dirty="0">
              <a:effectLst/>
              <a:ea typeface="Calibri" panose="020F0502020204030204" pitchFamily="34" charset="0"/>
            </a:endParaRPr>
          </a:p>
          <a:p>
            <a:pPr marR="0">
              <a:lnSpc>
                <a:spcPct val="110000"/>
              </a:lnSpc>
              <a:spcBef>
                <a:spcPts val="0"/>
              </a:spcBef>
              <a:spcAft>
                <a:spcPts val="0"/>
              </a:spcAft>
              <a:buNone/>
            </a:pPr>
            <a:r>
              <a:rPr lang="en-US" sz="2400" b="1" dirty="0">
                <a:solidFill>
                  <a:srgbClr val="000000"/>
                </a:solidFill>
                <a:effectLst/>
                <a:ea typeface="Calibri" panose="020F0502020204030204" pitchFamily="34" charset="0"/>
              </a:rPr>
              <a:t>Sparkling Rosé:</a:t>
            </a:r>
            <a:endParaRPr lang="en-US" sz="2400" dirty="0">
              <a:effectLst/>
              <a:ea typeface="Calibri" panose="020F0502020204030204" pitchFamily="34" charset="0"/>
            </a:endParaRPr>
          </a:p>
          <a:p>
            <a:pPr marR="0">
              <a:lnSpc>
                <a:spcPct val="110000"/>
              </a:lnSpc>
              <a:spcBef>
                <a:spcPts val="0"/>
              </a:spcBef>
              <a:spcAft>
                <a:spcPts val="0"/>
              </a:spcAft>
            </a:pPr>
            <a:r>
              <a:rPr lang="en-US" sz="2400" u="sng" dirty="0">
                <a:solidFill>
                  <a:srgbClr val="000000"/>
                </a:solidFill>
                <a:effectLst/>
                <a:ea typeface="Calibri" panose="020F0502020204030204" pitchFamily="34" charset="0"/>
                <a:hlinkClick r:id="rId5"/>
              </a:rPr>
              <a:t>Chateau St. Jean Sparkling Rosé</a:t>
            </a:r>
            <a:r>
              <a:rPr lang="en-US" sz="2400" dirty="0">
                <a:solidFill>
                  <a:srgbClr val="000000"/>
                </a:solidFill>
                <a:effectLst/>
                <a:ea typeface="Calibri" panose="020F0502020204030204" pitchFamily="34" charset="0"/>
              </a:rPr>
              <a:t> (WA)</a:t>
            </a:r>
            <a:endParaRPr lang="en-US" sz="2400" dirty="0">
              <a:effectLst/>
              <a:ea typeface="Calibri" panose="020F0502020204030204" pitchFamily="34" charset="0"/>
            </a:endParaRPr>
          </a:p>
          <a:p>
            <a:pPr>
              <a:lnSpc>
                <a:spcPct val="120000"/>
              </a:lnSpc>
              <a:spcBef>
                <a:spcPts val="300"/>
              </a:spcBef>
              <a:spcAft>
                <a:spcPts val="300"/>
              </a:spcAft>
            </a:pPr>
            <a:endParaRPr lang="en-US" sz="2100" dirty="0"/>
          </a:p>
        </p:txBody>
      </p:sp>
      <p:pic>
        <p:nvPicPr>
          <p:cNvPr id="4" name="Picture 3">
            <a:extLst>
              <a:ext uri="{FF2B5EF4-FFF2-40B4-BE49-F238E27FC236}">
                <a16:creationId xmlns:a16="http://schemas.microsoft.com/office/drawing/2014/main" id="{816C9852-529E-4D52-BFE9-81999C448249}"/>
              </a:ext>
            </a:extLst>
          </p:cNvPr>
          <p:cNvPicPr>
            <a:picLocks noChangeAspect="1"/>
          </p:cNvPicPr>
          <p:nvPr/>
        </p:nvPicPr>
        <p:blipFill>
          <a:blip r:embed="rId6"/>
          <a:stretch>
            <a:fillRect/>
          </a:stretch>
        </p:blipFill>
        <p:spPr>
          <a:xfrm>
            <a:off x="7315200" y="457200"/>
            <a:ext cx="1371600" cy="4572000"/>
          </a:xfrm>
          <a:prstGeom prst="rect">
            <a:avLst/>
          </a:prstGeom>
        </p:spPr>
      </p:pic>
    </p:spTree>
    <p:extLst>
      <p:ext uri="{BB962C8B-B14F-4D97-AF65-F5344CB8AC3E}">
        <p14:creationId xmlns:p14="http://schemas.microsoft.com/office/powerpoint/2010/main" val="294093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273845"/>
            <a:ext cx="5852160" cy="994172"/>
          </a:xfrm>
        </p:spPr>
        <p:txBody>
          <a:bodyPr>
            <a:normAutofit fontScale="90000"/>
          </a:bodyPr>
          <a:lstStyle/>
          <a:p>
            <a:r>
              <a:rPr lang="fr-FR" sz="3600" b="1" dirty="0"/>
              <a:t>Hampton Water Rosé	 2020</a:t>
            </a:r>
            <a:endParaRPr lang="en-US" sz="3600" b="1" dirty="0"/>
          </a:p>
        </p:txBody>
      </p:sp>
      <p:sp>
        <p:nvSpPr>
          <p:cNvPr id="3" name="Content Placeholder 2"/>
          <p:cNvSpPr>
            <a:spLocks noGrp="1"/>
          </p:cNvSpPr>
          <p:nvPr>
            <p:ph idx="1"/>
          </p:nvPr>
        </p:nvSpPr>
        <p:spPr>
          <a:xfrm>
            <a:off x="451820" y="1304672"/>
            <a:ext cx="6913621" cy="3439449"/>
          </a:xfrm>
        </p:spPr>
        <p:txBody>
          <a:bodyPr>
            <a:noAutofit/>
          </a:bodyPr>
          <a:lstStyle/>
          <a:p>
            <a:r>
              <a:rPr lang="en-US" sz="2000" dirty="0"/>
              <a:t>From Languedoc in south central France.  Languedoc that may never catch up to Bordeaux and Burgundy, but it has come a long way, and is no longer just producing table wine for the domestic market but is producing some wine for export.</a:t>
            </a:r>
          </a:p>
          <a:p>
            <a:r>
              <a:rPr lang="en-US" sz="2000" dirty="0"/>
              <a:t>This Rosé is fresh and lively with distinct minerality and a long-lasting finish, intensified by aging in French oak barrels. Its intense aromas of red fruit, citrus fruit, and spices make it another perfect companion to be shared among friends.  </a:t>
            </a:r>
            <a:endParaRPr lang="en-US" sz="2000" dirty="0">
              <a:hlinkClick r:id="rId3"/>
            </a:endParaRPr>
          </a:p>
          <a:p>
            <a:r>
              <a:rPr lang="en-US" sz="1800" dirty="0">
                <a:hlinkClick r:id="rId3"/>
              </a:rPr>
              <a:t>More information at </a:t>
            </a:r>
            <a:r>
              <a:rPr lang="en-US" sz="1800" dirty="0" err="1">
                <a:hlinkClick r:id="rId3"/>
              </a:rPr>
              <a:t>Wine.Com</a:t>
            </a:r>
            <a:r>
              <a:rPr lang="en-US" sz="1800" dirty="0">
                <a:hlinkClick r:id="rId3"/>
              </a:rPr>
              <a:t>  </a:t>
            </a:r>
            <a:endParaRPr lang="en-US" sz="1800" dirty="0"/>
          </a:p>
          <a:p>
            <a:r>
              <a:rPr lang="en-US" sz="1800" dirty="0">
                <a:hlinkClick r:id="rId4"/>
              </a:rPr>
              <a:t>Virtual Wine Tasting Hosted by Wine Investor John Bon Jovi</a:t>
            </a:r>
            <a:endParaRPr lang="en-US" sz="1800" dirty="0"/>
          </a:p>
        </p:txBody>
      </p:sp>
      <p:pic>
        <p:nvPicPr>
          <p:cNvPr id="5" name="Picture 6">
            <a:extLst>
              <a:ext uri="{FF2B5EF4-FFF2-40B4-BE49-F238E27FC236}">
                <a16:creationId xmlns:a16="http://schemas.microsoft.com/office/drawing/2014/main" id="{852ACC08-A935-44B2-9584-0CCE758C0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354" y="273217"/>
            <a:ext cx="152966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30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273845"/>
            <a:ext cx="5852160" cy="994172"/>
          </a:xfrm>
        </p:spPr>
        <p:txBody>
          <a:bodyPr>
            <a:normAutofit fontScale="90000"/>
          </a:bodyPr>
          <a:lstStyle/>
          <a:p>
            <a:r>
              <a:rPr lang="fr-FR" sz="3600" b="1" dirty="0"/>
              <a:t>Alternative Options for French Rosé</a:t>
            </a:r>
            <a:endParaRPr lang="en-US" sz="3600" b="1" dirty="0"/>
          </a:p>
        </p:txBody>
      </p:sp>
      <p:sp>
        <p:nvSpPr>
          <p:cNvPr id="3" name="Content Placeholder 2"/>
          <p:cNvSpPr>
            <a:spLocks noGrp="1"/>
          </p:cNvSpPr>
          <p:nvPr>
            <p:ph idx="1"/>
          </p:nvPr>
        </p:nvSpPr>
        <p:spPr>
          <a:xfrm>
            <a:off x="473336" y="1184929"/>
            <a:ext cx="6913621" cy="3439449"/>
          </a:xfrm>
        </p:spPr>
        <p:txBody>
          <a:bodyPr>
            <a:noAutofit/>
          </a:bodyPr>
          <a:lstStyle/>
          <a:p>
            <a:r>
              <a:rPr lang="en-US" sz="2000" dirty="0">
                <a:hlinkClick r:id="rId3"/>
              </a:rPr>
              <a:t>Chateau </a:t>
            </a:r>
            <a:r>
              <a:rPr lang="en-US" sz="2000" dirty="0" err="1">
                <a:hlinkClick r:id="rId3"/>
              </a:rPr>
              <a:t>d'Esclans</a:t>
            </a:r>
            <a:r>
              <a:rPr lang="en-US" sz="2000" dirty="0">
                <a:hlinkClick r:id="rId3"/>
              </a:rPr>
              <a:t> Whispering Angel Rose 2020</a:t>
            </a:r>
            <a:r>
              <a:rPr lang="en-US" sz="2000" dirty="0"/>
              <a:t> from Provence, Southeast France</a:t>
            </a:r>
            <a:br>
              <a:rPr lang="en-US" sz="2000" dirty="0"/>
            </a:br>
            <a:r>
              <a:rPr lang="en-US" sz="2000" dirty="0"/>
              <a:t>(my substitute for the day)</a:t>
            </a:r>
          </a:p>
          <a:p>
            <a:pPr lvl="1"/>
            <a:r>
              <a:rPr lang="en-US" sz="2000" dirty="0"/>
              <a:t>“Whispering Angel is today’s worldwide reference for Provence rosé. Made from Grenache, Cinsault and Rolle (Vermentino), its pale color is pleasing to the eye and draws one in. The rewarding taste profile is full and lush while being bone dry with a smooth finish.</a:t>
            </a:r>
          </a:p>
          <a:p>
            <a:pPr lvl="1"/>
            <a:r>
              <a:rPr lang="en-US" sz="2000" dirty="0"/>
              <a:t>Highly approachable and enjoyable with a broad range of cuisine.”</a:t>
            </a:r>
          </a:p>
          <a:p>
            <a:r>
              <a:rPr lang="en-US" sz="2000" u="sng" dirty="0">
                <a:solidFill>
                  <a:srgbClr val="000000"/>
                </a:solidFill>
                <a:effectLst/>
                <a:ea typeface="Calibri" panose="020F0502020204030204" pitchFamily="34" charset="0"/>
                <a:hlinkClick r:id="rId4"/>
              </a:rPr>
              <a:t>Fleur de Mer Rosé 2019</a:t>
            </a:r>
            <a:r>
              <a:rPr lang="en-US" sz="2000" dirty="0">
                <a:solidFill>
                  <a:srgbClr val="000000"/>
                </a:solidFill>
                <a:effectLst/>
                <a:ea typeface="Calibri" panose="020F0502020204030204" pitchFamily="34" charset="0"/>
              </a:rPr>
              <a:t> Rosé from Cotes de Provence, Southeast France </a:t>
            </a:r>
            <a:endParaRPr lang="en-US" sz="2000" dirty="0">
              <a:effectLst/>
              <a:ea typeface="Calibri" panose="020F0502020204030204" pitchFamily="34" charset="0"/>
            </a:endParaRPr>
          </a:p>
          <a:p>
            <a:endParaRPr lang="en-US" sz="2000" dirty="0"/>
          </a:p>
          <a:p>
            <a:endParaRPr lang="en-US" sz="2000" dirty="0"/>
          </a:p>
        </p:txBody>
      </p:sp>
      <p:pic>
        <p:nvPicPr>
          <p:cNvPr id="1026" name="Picture 2">
            <a:extLst>
              <a:ext uri="{FF2B5EF4-FFF2-40B4-BE49-F238E27FC236}">
                <a16:creationId xmlns:a16="http://schemas.microsoft.com/office/drawing/2014/main" id="{B7FDD49C-5C52-4FCA-A48E-1FE71E7EF3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57200"/>
            <a:ext cx="131938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7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046"/>
            <a:ext cx="7886700" cy="571116"/>
          </a:xfrm>
        </p:spPr>
        <p:txBody>
          <a:bodyPr/>
          <a:lstStyle/>
          <a:p>
            <a:r>
              <a:rPr lang="en-US" dirty="0"/>
              <a:t>Thanks for participating!</a:t>
            </a:r>
          </a:p>
        </p:txBody>
      </p:sp>
      <p:sp>
        <p:nvSpPr>
          <p:cNvPr id="3" name="Content Placeholder 2"/>
          <p:cNvSpPr>
            <a:spLocks noGrp="1"/>
          </p:cNvSpPr>
          <p:nvPr>
            <p:ph idx="1"/>
          </p:nvPr>
        </p:nvSpPr>
        <p:spPr>
          <a:xfrm>
            <a:off x="628650" y="1602888"/>
            <a:ext cx="7886700" cy="3334871"/>
          </a:xfrm>
        </p:spPr>
        <p:txBody>
          <a:bodyPr>
            <a:normAutofit/>
          </a:bodyPr>
          <a:lstStyle/>
          <a:p>
            <a:pPr marL="0" indent="0">
              <a:buNone/>
            </a:pPr>
            <a:r>
              <a:rPr lang="en-US" dirty="0"/>
              <a:t>For further reading / watching:</a:t>
            </a:r>
          </a:p>
          <a:p>
            <a:r>
              <a:rPr lang="en-US" sz="1800" dirty="0">
                <a:hlinkClick r:id="rId3"/>
              </a:rPr>
              <a:t>Lettie Teague in WSJ on virtual wine tastings</a:t>
            </a:r>
            <a:endParaRPr lang="en-US" sz="1800" dirty="0"/>
          </a:p>
          <a:p>
            <a:r>
              <a:rPr lang="en-US" dirty="0"/>
              <a:t>Wine at the movies (with links to IMBD.com):</a:t>
            </a:r>
          </a:p>
          <a:p>
            <a:pPr lvl="1"/>
            <a:r>
              <a:rPr lang="en-US" dirty="0"/>
              <a:t>“</a:t>
            </a:r>
            <a:r>
              <a:rPr lang="en-US" dirty="0">
                <a:hlinkClick r:id="rId4"/>
              </a:rPr>
              <a:t>Red Obsession</a:t>
            </a:r>
            <a:r>
              <a:rPr lang="en-US" dirty="0"/>
              <a:t>” (2013) – about a burst of Chinese interest in Bordeaux and its effects on prices and vineyards</a:t>
            </a:r>
          </a:p>
          <a:p>
            <a:pPr lvl="1"/>
            <a:r>
              <a:rPr lang="en-US" dirty="0"/>
              <a:t>“</a:t>
            </a:r>
            <a:r>
              <a:rPr lang="en-US" dirty="0">
                <a:hlinkClick r:id="rId5"/>
              </a:rPr>
              <a:t>Bottle Shock</a:t>
            </a:r>
            <a:r>
              <a:rPr lang="en-US" dirty="0"/>
              <a:t>” (2008) – Dramatic retelling of the story of the 1976 Paris wine tasting when Napa wines surprised the French, featuring </a:t>
            </a:r>
            <a:br>
              <a:rPr lang="en-US" dirty="0"/>
            </a:br>
            <a:r>
              <a:rPr lang="en-US" dirty="0"/>
              <a:t>Chris Pine, Alan Rickman, Eliza </a:t>
            </a:r>
            <a:r>
              <a:rPr lang="en-US" dirty="0" err="1"/>
              <a:t>Dushku</a:t>
            </a:r>
            <a:r>
              <a:rPr lang="en-US" dirty="0"/>
              <a:t>, Bill Pullman, Dennis Farina</a:t>
            </a:r>
          </a:p>
          <a:p>
            <a:pPr lvl="1"/>
            <a:r>
              <a:rPr lang="en-US" dirty="0"/>
              <a:t>“</a:t>
            </a:r>
            <a:r>
              <a:rPr lang="en-US" dirty="0">
                <a:hlinkClick r:id="rId6"/>
              </a:rPr>
              <a:t>Sideways</a:t>
            </a:r>
            <a:r>
              <a:rPr lang="en-US" dirty="0"/>
              <a:t>” (2004) (</a:t>
            </a:r>
            <a:r>
              <a:rPr lang="en-US" b="1" u="sng" dirty="0"/>
              <a:t>R</a:t>
            </a:r>
            <a:r>
              <a:rPr lang="en-US" dirty="0"/>
              <a:t>) Wine-tasting buddy road-trip featuring</a:t>
            </a:r>
            <a:br>
              <a:rPr lang="en-US" dirty="0"/>
            </a:br>
            <a:r>
              <a:rPr lang="en-US" dirty="0"/>
              <a:t>Paul </a:t>
            </a:r>
            <a:r>
              <a:rPr lang="en-US" dirty="0" err="1"/>
              <a:t>Giamatti</a:t>
            </a:r>
            <a:r>
              <a:rPr lang="en-US" dirty="0"/>
              <a:t>, Virginia Madsen, Thomas Haden Church, Sandra Oh </a:t>
            </a:r>
            <a:r>
              <a:rPr lang="en-US" i="1" dirty="0"/>
              <a:t>(single-handedly killed the Merlot boom)</a:t>
            </a:r>
          </a:p>
        </p:txBody>
      </p:sp>
      <p:pic>
        <p:nvPicPr>
          <p:cNvPr id="4" name="Picture 3"/>
          <p:cNvPicPr>
            <a:picLocks noChangeAspect="1"/>
          </p:cNvPicPr>
          <p:nvPr/>
        </p:nvPicPr>
        <p:blipFill>
          <a:blip r:embed="rId7"/>
          <a:srcRect/>
          <a:stretch>
            <a:fillRect/>
          </a:stretch>
        </p:blipFill>
        <p:spPr>
          <a:xfrm>
            <a:off x="1485900" y="171451"/>
            <a:ext cx="6172200" cy="892595"/>
          </a:xfrm>
          <a:prstGeom prst="rect">
            <a:avLst/>
          </a:prstGeom>
        </p:spPr>
      </p:pic>
    </p:spTree>
    <p:extLst>
      <p:ext uri="{BB962C8B-B14F-4D97-AF65-F5344CB8AC3E}">
        <p14:creationId xmlns:p14="http://schemas.microsoft.com/office/powerpoint/2010/main" val="356890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628650" y="982494"/>
            <a:ext cx="7886700" cy="3650229"/>
          </a:xfrm>
        </p:spPr>
        <p:txBody>
          <a:bodyPr>
            <a:normAutofit/>
          </a:bodyPr>
          <a:lstStyle/>
          <a:p>
            <a:r>
              <a:rPr lang="en-US" dirty="0"/>
              <a:t>Join us for a delicious comparison of lighter, crisper wines well suited for serving chilled in warmer summer weather. </a:t>
            </a:r>
          </a:p>
          <a:p>
            <a:r>
              <a:rPr lang="en-US" dirty="0"/>
              <a:t>The following pages are from our May 20, 2021 AFHE virtual wine tasting, and are provided </a:t>
            </a:r>
            <a:r>
              <a:rPr lang="en-US" b="1" i="1" dirty="0"/>
              <a:t>only as examples</a:t>
            </a:r>
            <a:r>
              <a:rPr lang="en-US" dirty="0"/>
              <a:t>.</a:t>
            </a:r>
          </a:p>
          <a:p>
            <a:r>
              <a:rPr lang="en-US" dirty="0">
                <a:solidFill>
                  <a:srgbClr val="7030A0"/>
                </a:solidFill>
              </a:rPr>
              <a:t>We encourage all attendees to select some lighter, crisper wines of their own choice, and we’ll give each attendee a chance to mention what they’re drinking and what they like about it.</a:t>
            </a:r>
          </a:p>
          <a:p>
            <a:r>
              <a:rPr lang="en-US" dirty="0"/>
              <a:t>Attendees are encouraged to teach us about some wines we may not already know, such as lighter wines from less-well-known growing regions.  </a:t>
            </a:r>
            <a:r>
              <a:rPr lang="en-US" b="1" dirty="0"/>
              <a:t>Example</a:t>
            </a:r>
            <a:r>
              <a:rPr lang="en-US" dirty="0"/>
              <a:t>:  Michigan Sauvignon Blanc. </a:t>
            </a:r>
          </a:p>
        </p:txBody>
      </p:sp>
    </p:spTree>
    <p:extLst>
      <p:ext uri="{BB962C8B-B14F-4D97-AF65-F5344CB8AC3E}">
        <p14:creationId xmlns:p14="http://schemas.microsoft.com/office/powerpoint/2010/main" val="97190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t>
            </a:r>
            <a:r>
              <a:rPr lang="en-US" i="1" u="sng" dirty="0"/>
              <a:t>Notes from May 20, 2021</a:t>
            </a:r>
          </a:p>
        </p:txBody>
      </p:sp>
      <p:sp>
        <p:nvSpPr>
          <p:cNvPr id="3" name="Content Placeholder 2"/>
          <p:cNvSpPr>
            <a:spLocks noGrp="1"/>
          </p:cNvSpPr>
          <p:nvPr>
            <p:ph idx="1"/>
          </p:nvPr>
        </p:nvSpPr>
        <p:spPr>
          <a:xfrm>
            <a:off x="628650" y="982494"/>
            <a:ext cx="7886700" cy="3650229"/>
          </a:xfrm>
        </p:spPr>
        <p:txBody>
          <a:bodyPr>
            <a:normAutofit/>
          </a:bodyPr>
          <a:lstStyle/>
          <a:p>
            <a:r>
              <a:rPr lang="en-US" dirty="0"/>
              <a:t>We will taste 4 different wines, two whites and two rosés. </a:t>
            </a:r>
          </a:p>
          <a:p>
            <a:r>
              <a:rPr lang="en-US" dirty="0"/>
              <a:t>We'll discuss the different qualities of the grape varietals and the different wine producing traditions for their producing regions.</a:t>
            </a:r>
          </a:p>
          <a:p>
            <a:r>
              <a:rPr lang="en-US" dirty="0"/>
              <a:t>Attendees are encouraged to purchase their own wine in advance to participate in the tasting. We will be tasting the following wines (all retailing between $17 and $25):</a:t>
            </a:r>
          </a:p>
        </p:txBody>
      </p:sp>
    </p:spTree>
    <p:extLst>
      <p:ext uri="{BB962C8B-B14F-4D97-AF65-F5344CB8AC3E}">
        <p14:creationId xmlns:p14="http://schemas.microsoft.com/office/powerpoint/2010/main" val="188389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Four Wines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30" y="1277797"/>
            <a:ext cx="106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652" y="1277797"/>
            <a:ext cx="90468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1656" y="1277797"/>
            <a:ext cx="108953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512" y="1277797"/>
            <a:ext cx="12237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0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Geography</a:t>
            </a:r>
          </a:p>
        </p:txBody>
      </p:sp>
      <p:sp>
        <p:nvSpPr>
          <p:cNvPr id="3" name="Content Placeholder 2"/>
          <p:cNvSpPr>
            <a:spLocks noGrp="1"/>
          </p:cNvSpPr>
          <p:nvPr>
            <p:ph idx="1"/>
          </p:nvPr>
        </p:nvSpPr>
        <p:spPr/>
        <p:txBody>
          <a:bodyPr>
            <a:noAutofit/>
          </a:bodyPr>
          <a:lstStyle/>
          <a:p>
            <a:r>
              <a:rPr lang="en-US" sz="2400" dirty="0"/>
              <a:t>Today’s virtual tasting will feature light crisp wines that fit with summer weather, out at the beach or on a porch or patio.</a:t>
            </a:r>
          </a:p>
          <a:p>
            <a:r>
              <a:rPr lang="en-US" sz="2400" dirty="0"/>
              <a:t>Light crisp wines are grown all over the world in almost every wine region, but tend to be further toward the poles in each hemisphere.</a:t>
            </a:r>
          </a:p>
          <a:p>
            <a:r>
              <a:rPr lang="en-US" sz="2400" dirty="0"/>
              <a:t>As with most wine growing regions, these have some distinct </a:t>
            </a:r>
            <a:r>
              <a:rPr lang="en-US" sz="2400" dirty="0" err="1"/>
              <a:t>minerality</a:t>
            </a:r>
            <a:r>
              <a:rPr lang="en-US" sz="2400" dirty="0"/>
              <a:t> due to volcanic soils.</a:t>
            </a:r>
          </a:p>
        </p:txBody>
      </p:sp>
    </p:spTree>
    <p:extLst>
      <p:ext uri="{BB962C8B-B14F-4D97-AF65-F5344CB8AC3E}">
        <p14:creationId xmlns:p14="http://schemas.microsoft.com/office/powerpoint/2010/main" val="219165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464990" y="4028792"/>
            <a:ext cx="488887" cy="71522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1450" y="1501366"/>
            <a:ext cx="244443" cy="45418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1883" y="1638604"/>
            <a:ext cx="228600" cy="13716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56326" y="1545576"/>
            <a:ext cx="182880" cy="18288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584789" y="987148"/>
            <a:ext cx="946297" cy="514218"/>
          </a:xfrm>
          <a:prstGeom prst="wedgeRectCallout">
            <a:avLst>
              <a:gd name="adj1" fmla="val -64653"/>
              <a:gd name="adj2" fmla="val 83177"/>
            </a:avLst>
          </a:prstGeom>
          <a:solidFill>
            <a:srgbClr val="9ED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lumMod val="50000"/>
                  </a:schemeClr>
                </a:solidFill>
                <a:latin typeface="Arial" panose="020B0604020202020204" pitchFamily="34" charset="0"/>
                <a:cs typeface="Arial" panose="020B0604020202020204" pitchFamily="34" charset="0"/>
              </a:rPr>
              <a:t>Northern California, Cascadia</a:t>
            </a:r>
          </a:p>
        </p:txBody>
      </p:sp>
      <p:sp>
        <p:nvSpPr>
          <p:cNvPr id="12" name="Rectangular Callout 11"/>
          <p:cNvSpPr/>
          <p:nvPr/>
        </p:nvSpPr>
        <p:spPr>
          <a:xfrm>
            <a:off x="7991841" y="3289251"/>
            <a:ext cx="946297" cy="257109"/>
          </a:xfrm>
          <a:prstGeom prst="wedgeRectCallout">
            <a:avLst>
              <a:gd name="adj1" fmla="val 13999"/>
              <a:gd name="adj2" fmla="val 225850"/>
            </a:avLst>
          </a:prstGeom>
          <a:solidFill>
            <a:srgbClr val="9ED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lumMod val="50000"/>
                  </a:schemeClr>
                </a:solidFill>
                <a:latin typeface="Arial" panose="020B0604020202020204" pitchFamily="34" charset="0"/>
                <a:cs typeface="Arial" panose="020B0604020202020204" pitchFamily="34" charset="0"/>
              </a:rPr>
              <a:t>New Zealand</a:t>
            </a:r>
          </a:p>
        </p:txBody>
      </p:sp>
      <p:sp>
        <p:nvSpPr>
          <p:cNvPr id="13" name="Rectangular Callout 12"/>
          <p:cNvSpPr/>
          <p:nvPr/>
        </p:nvSpPr>
        <p:spPr>
          <a:xfrm>
            <a:off x="4147766" y="911060"/>
            <a:ext cx="946297" cy="257109"/>
          </a:xfrm>
          <a:prstGeom prst="wedgeRectCallout">
            <a:avLst>
              <a:gd name="adj1" fmla="val -51512"/>
              <a:gd name="adj2" fmla="val 141460"/>
            </a:avLst>
          </a:prstGeom>
          <a:solidFill>
            <a:srgbClr val="9ED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lumMod val="50000"/>
                  </a:schemeClr>
                </a:solidFill>
                <a:latin typeface="Arial" panose="020B0604020202020204" pitchFamily="34" charset="0"/>
                <a:cs typeface="Arial" panose="020B0604020202020204" pitchFamily="34" charset="0"/>
              </a:rPr>
              <a:t>Germany</a:t>
            </a:r>
          </a:p>
        </p:txBody>
      </p:sp>
      <p:sp>
        <p:nvSpPr>
          <p:cNvPr id="14" name="Rectangular Callout 13"/>
          <p:cNvSpPr/>
          <p:nvPr/>
        </p:nvSpPr>
        <p:spPr>
          <a:xfrm>
            <a:off x="3674617" y="2133075"/>
            <a:ext cx="1037737" cy="465374"/>
          </a:xfrm>
          <a:prstGeom prst="wedgeRectCallout">
            <a:avLst>
              <a:gd name="adj1" fmla="val -22254"/>
              <a:gd name="adj2" fmla="val -121568"/>
            </a:avLst>
          </a:prstGeom>
          <a:solidFill>
            <a:srgbClr val="9ED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lumMod val="50000"/>
                  </a:schemeClr>
                </a:solidFill>
                <a:latin typeface="Arial" panose="020B0604020202020204" pitchFamily="34" charset="0"/>
                <a:cs typeface="Arial" panose="020B0604020202020204" pitchFamily="34" charset="0"/>
              </a:rPr>
              <a:t>Languedoc and Provence, France</a:t>
            </a:r>
          </a:p>
        </p:txBody>
      </p:sp>
      <p:sp>
        <p:nvSpPr>
          <p:cNvPr id="15" name="Rectangular Callout 14"/>
          <p:cNvSpPr/>
          <p:nvPr/>
        </p:nvSpPr>
        <p:spPr>
          <a:xfrm>
            <a:off x="712381" y="4278642"/>
            <a:ext cx="667900" cy="465374"/>
          </a:xfrm>
          <a:prstGeom prst="wedgeRectCallout">
            <a:avLst>
              <a:gd name="adj1" fmla="val 82437"/>
              <a:gd name="adj2" fmla="val -67096"/>
            </a:avLst>
          </a:prstGeom>
          <a:solidFill>
            <a:srgbClr val="9ED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6">
                    <a:lumMod val="50000"/>
                  </a:schemeClr>
                </a:solidFill>
                <a:latin typeface="Arial" panose="020B0604020202020204" pitchFamily="34" charset="0"/>
                <a:cs typeface="Arial" panose="020B0604020202020204" pitchFamily="34" charset="0"/>
              </a:rPr>
              <a:t>Chile, Argentina</a:t>
            </a:r>
          </a:p>
        </p:txBody>
      </p:sp>
      <p:sp>
        <p:nvSpPr>
          <p:cNvPr id="16" name="Oval 15"/>
          <p:cNvSpPr/>
          <p:nvPr/>
        </p:nvSpPr>
        <p:spPr>
          <a:xfrm>
            <a:off x="1626603" y="3932221"/>
            <a:ext cx="244443" cy="45418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ular Callout 16"/>
          <p:cNvSpPr/>
          <p:nvPr/>
        </p:nvSpPr>
        <p:spPr>
          <a:xfrm>
            <a:off x="3459838" y="4159312"/>
            <a:ext cx="667900" cy="465374"/>
          </a:xfrm>
          <a:prstGeom prst="wedgeRectCallout">
            <a:avLst>
              <a:gd name="adj1" fmla="val 82437"/>
              <a:gd name="adj2" fmla="val -67096"/>
            </a:avLst>
          </a:prstGeom>
          <a:solidFill>
            <a:srgbClr val="9ED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6">
                    <a:lumMod val="50000"/>
                  </a:schemeClr>
                </a:solidFill>
                <a:latin typeface="Arial" panose="020B0604020202020204" pitchFamily="34" charset="0"/>
                <a:cs typeface="Arial" panose="020B0604020202020204" pitchFamily="34" charset="0"/>
              </a:rPr>
              <a:t>South Africa</a:t>
            </a:r>
          </a:p>
        </p:txBody>
      </p:sp>
      <p:sp>
        <p:nvSpPr>
          <p:cNvPr id="18" name="Oval 17"/>
          <p:cNvSpPr/>
          <p:nvPr/>
        </p:nvSpPr>
        <p:spPr>
          <a:xfrm>
            <a:off x="4340006" y="3960212"/>
            <a:ext cx="228600" cy="13716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vel 18"/>
          <p:cNvSpPr/>
          <p:nvPr/>
        </p:nvSpPr>
        <p:spPr>
          <a:xfrm>
            <a:off x="584789" y="-155698"/>
            <a:ext cx="7880200" cy="257109"/>
          </a:xfrm>
          <a:prstGeom prst="bevel">
            <a:avLst/>
          </a:prstGeom>
          <a:solidFill>
            <a:srgbClr val="9ED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latin typeface="Arial" panose="020B0604020202020204" pitchFamily="34" charset="0"/>
                <a:cs typeface="Arial" panose="020B0604020202020204" pitchFamily="34" charset="0"/>
              </a:rPr>
              <a:t>Examples of Regions Producing Crisp, Light Wines</a:t>
            </a:r>
          </a:p>
        </p:txBody>
      </p:sp>
      <p:sp>
        <p:nvSpPr>
          <p:cNvPr id="20" name="Oval 19"/>
          <p:cNvSpPr/>
          <p:nvPr/>
        </p:nvSpPr>
        <p:spPr>
          <a:xfrm rot="16200000">
            <a:off x="3896323" y="1364206"/>
            <a:ext cx="228600" cy="13716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p:cNvSpPr/>
          <p:nvPr/>
        </p:nvSpPr>
        <p:spPr>
          <a:xfrm>
            <a:off x="4419435" y="1578629"/>
            <a:ext cx="946297" cy="257109"/>
          </a:xfrm>
          <a:prstGeom prst="wedgeRectCallout">
            <a:avLst>
              <a:gd name="adj1" fmla="val -65376"/>
              <a:gd name="adj2" fmla="val -30178"/>
            </a:avLst>
          </a:prstGeom>
          <a:solidFill>
            <a:srgbClr val="9ED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lumMod val="50000"/>
                  </a:schemeClr>
                </a:solidFill>
                <a:latin typeface="Arial" panose="020B0604020202020204" pitchFamily="34" charset="0"/>
                <a:cs typeface="Arial" panose="020B0604020202020204" pitchFamily="34" charset="0"/>
              </a:rPr>
              <a:t>Veneto, Italy</a:t>
            </a:r>
          </a:p>
        </p:txBody>
      </p:sp>
    </p:spTree>
    <p:extLst>
      <p:ext uri="{BB962C8B-B14F-4D97-AF65-F5344CB8AC3E}">
        <p14:creationId xmlns:p14="http://schemas.microsoft.com/office/powerpoint/2010/main" val="76903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 y="273845"/>
            <a:ext cx="7395114" cy="994172"/>
          </a:xfrm>
        </p:spPr>
        <p:txBody>
          <a:bodyPr>
            <a:normAutofit fontScale="90000"/>
          </a:bodyPr>
          <a:lstStyle/>
          <a:p>
            <a:r>
              <a:rPr lang="en-US" sz="3600" b="1" dirty="0"/>
              <a:t>Jules Taylor Sauvignon Blanc 2020</a:t>
            </a:r>
          </a:p>
        </p:txBody>
      </p:sp>
      <p:sp>
        <p:nvSpPr>
          <p:cNvPr id="3" name="Content Placeholder 2"/>
          <p:cNvSpPr>
            <a:spLocks noGrp="1"/>
          </p:cNvSpPr>
          <p:nvPr>
            <p:ph idx="1"/>
          </p:nvPr>
        </p:nvSpPr>
        <p:spPr>
          <a:xfrm>
            <a:off x="451821" y="1304673"/>
            <a:ext cx="6669741" cy="3263504"/>
          </a:xfrm>
        </p:spPr>
        <p:txBody>
          <a:bodyPr>
            <a:normAutofit fontScale="92500" lnSpcReduction="20000"/>
          </a:bodyPr>
          <a:lstStyle/>
          <a:p>
            <a:pPr>
              <a:lnSpc>
                <a:spcPct val="120000"/>
              </a:lnSpc>
              <a:spcBef>
                <a:spcPts val="300"/>
              </a:spcBef>
              <a:spcAft>
                <a:spcPts val="300"/>
              </a:spcAft>
            </a:pPr>
            <a:r>
              <a:rPr lang="en-US" sz="2000" dirty="0"/>
              <a:t>Marlborough region of New Zealand</a:t>
            </a:r>
          </a:p>
          <a:p>
            <a:pPr>
              <a:lnSpc>
                <a:spcPct val="120000"/>
              </a:lnSpc>
              <a:spcBef>
                <a:spcPts val="300"/>
              </a:spcBef>
              <a:spcAft>
                <a:spcPts val="300"/>
              </a:spcAft>
            </a:pPr>
            <a:r>
              <a:rPr lang="en-US" sz="1600" dirty="0"/>
              <a:t>Vibrant tropical and citrus aromas of passionfruit, lime and pink grapefruit leap from the glass, supported by exotic notes of lemongrass and Vietnamese mint. </a:t>
            </a:r>
          </a:p>
          <a:p>
            <a:pPr>
              <a:lnSpc>
                <a:spcPct val="120000"/>
              </a:lnSpc>
              <a:spcBef>
                <a:spcPts val="300"/>
              </a:spcBef>
              <a:spcAft>
                <a:spcPts val="300"/>
              </a:spcAft>
            </a:pPr>
            <a:r>
              <a:rPr lang="en-US" sz="1600" dirty="0"/>
              <a:t>This upfront, in-your-face drop captures the essence of Marlborough Sauvignon Blanc. The fruit flavors combine with mouthwatering intensity and juicy acidity, giving way to a long, zesty, perfectly balanced finish.</a:t>
            </a:r>
            <a:endParaRPr lang="en-US" sz="2000" dirty="0"/>
          </a:p>
          <a:p>
            <a:r>
              <a:rPr lang="en-US" sz="2000" dirty="0">
                <a:hlinkClick r:id="rId3"/>
              </a:rPr>
              <a:t>More information at </a:t>
            </a:r>
            <a:r>
              <a:rPr lang="en-US" sz="2000" dirty="0" err="1">
                <a:hlinkClick r:id="rId3"/>
              </a:rPr>
              <a:t>Wine.Com</a:t>
            </a:r>
            <a:endParaRPr lang="en-US" sz="2000" dirty="0"/>
          </a:p>
          <a:p>
            <a:r>
              <a:rPr lang="en-US" sz="2000" dirty="0"/>
              <a:t>Other options or alternatives:</a:t>
            </a:r>
          </a:p>
          <a:p>
            <a:pPr marL="342900" lvl="1">
              <a:spcBef>
                <a:spcPts val="200"/>
              </a:spcBef>
              <a:spcAft>
                <a:spcPts val="200"/>
              </a:spcAft>
            </a:pPr>
            <a:r>
              <a:rPr lang="en-US" sz="1500" u="sng" dirty="0">
                <a:solidFill>
                  <a:srgbClr val="000000"/>
                </a:solidFill>
                <a:effectLst/>
                <a:latin typeface="Calibri" panose="020F0502020204030204" pitchFamily="34" charset="0"/>
                <a:ea typeface="Calibri" panose="020F0502020204030204" pitchFamily="34" charset="0"/>
                <a:hlinkClick r:id="rId4"/>
              </a:rPr>
              <a:t>Oyster Bay Marlborough Sauvignon Blanc 2019</a:t>
            </a:r>
            <a:endParaRPr lang="en-US" sz="1500" dirty="0">
              <a:effectLst/>
              <a:latin typeface="Calibri" panose="020F0502020204030204" pitchFamily="34" charset="0"/>
              <a:ea typeface="Calibri" panose="020F0502020204030204" pitchFamily="34" charset="0"/>
            </a:endParaRPr>
          </a:p>
          <a:p>
            <a:pPr marL="342900" lvl="1">
              <a:spcBef>
                <a:spcPts val="200"/>
              </a:spcBef>
              <a:spcAft>
                <a:spcPts val="200"/>
              </a:spcAft>
            </a:pPr>
            <a:r>
              <a:rPr lang="en-US" sz="1500" u="sng" dirty="0">
                <a:solidFill>
                  <a:srgbClr val="000000"/>
                </a:solidFill>
                <a:effectLst/>
                <a:latin typeface="Calibri" panose="020F0502020204030204" pitchFamily="34" charset="0"/>
                <a:ea typeface="Calibri" panose="020F0502020204030204" pitchFamily="34" charset="0"/>
                <a:hlinkClick r:id="rId5"/>
              </a:rPr>
              <a:t>McBride Sisters Marlborough Sauvignon Blanc 2019</a:t>
            </a:r>
            <a:endParaRPr lang="en-US" sz="1500" dirty="0">
              <a:effectLst/>
              <a:latin typeface="Calibri" panose="020F0502020204030204" pitchFamily="34" charset="0"/>
              <a:ea typeface="Calibri" panose="020F0502020204030204" pitchFamily="34" charset="0"/>
            </a:endParaRPr>
          </a:p>
          <a:p>
            <a:pPr marL="342900" lvl="1">
              <a:spcBef>
                <a:spcPts val="200"/>
              </a:spcBef>
              <a:spcAft>
                <a:spcPts val="200"/>
              </a:spcAft>
            </a:pPr>
            <a:r>
              <a:rPr lang="en-US" sz="1500" u="sng" dirty="0">
                <a:solidFill>
                  <a:srgbClr val="000000"/>
                </a:solidFill>
                <a:effectLst/>
                <a:latin typeface="Calibri" panose="020F0502020204030204" pitchFamily="34" charset="0"/>
                <a:ea typeface="Calibri" panose="020F0502020204030204" pitchFamily="34" charset="0"/>
                <a:hlinkClick r:id="rId6"/>
              </a:rPr>
              <a:t>Kim Crawford Sauvignon Blanc 2020</a:t>
            </a:r>
            <a:r>
              <a:rPr lang="en-US" sz="1500" dirty="0">
                <a:solidFill>
                  <a:srgbClr val="000000"/>
                </a:solidFill>
                <a:effectLst/>
                <a:latin typeface="Calibri" panose="020F0502020204030204" pitchFamily="34" charset="0"/>
                <a:ea typeface="Calibri" panose="020F0502020204030204" pitchFamily="34" charset="0"/>
              </a:rPr>
              <a:t> </a:t>
            </a:r>
            <a:endParaRPr lang="en-US" sz="1700" dirty="0"/>
          </a:p>
          <a:p>
            <a:pPr marL="0" indent="0">
              <a:buNone/>
            </a:pPr>
            <a:endParaRPr lang="en-US" sz="2700" dirty="0"/>
          </a:p>
        </p:txBody>
      </p:sp>
      <p:pic>
        <p:nvPicPr>
          <p:cNvPr id="5" name="Picture 2">
            <a:extLst>
              <a:ext uri="{FF2B5EF4-FFF2-40B4-BE49-F238E27FC236}">
                <a16:creationId xmlns:a16="http://schemas.microsoft.com/office/drawing/2014/main" id="{8BEB9C0A-624B-4F9A-B517-64D7726E3F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279" y="910577"/>
            <a:ext cx="106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0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065"/>
            <a:ext cx="7095437" cy="994172"/>
          </a:xfrm>
        </p:spPr>
        <p:txBody>
          <a:bodyPr>
            <a:normAutofit fontScale="90000"/>
          </a:bodyPr>
          <a:lstStyle/>
          <a:p>
            <a:r>
              <a:rPr lang="it-IT" sz="3600" b="1" dirty="0"/>
              <a:t>Santa Margherita Pinot Grigio 2019</a:t>
            </a:r>
            <a:endParaRPr lang="en-US" sz="3600" b="1" dirty="0"/>
          </a:p>
        </p:txBody>
      </p:sp>
      <p:sp>
        <p:nvSpPr>
          <p:cNvPr id="3" name="Content Placeholder 2"/>
          <p:cNvSpPr>
            <a:spLocks noGrp="1"/>
          </p:cNvSpPr>
          <p:nvPr>
            <p:ph idx="1"/>
          </p:nvPr>
        </p:nvSpPr>
        <p:spPr>
          <a:xfrm>
            <a:off x="451821" y="892689"/>
            <a:ext cx="6582025" cy="3460965"/>
          </a:xfrm>
        </p:spPr>
        <p:txBody>
          <a:bodyPr>
            <a:noAutofit/>
          </a:bodyPr>
          <a:lstStyle/>
          <a:p>
            <a:r>
              <a:rPr lang="en-US" sz="2000" dirty="0"/>
              <a:t>Veneto, Italy</a:t>
            </a:r>
          </a:p>
          <a:p>
            <a:r>
              <a:rPr lang="en-US" sz="1800" dirty="0"/>
              <a:t>The wine is dry with intense aromas and appealing flavors of Golden Delicious apples and citrus with a long, multi-layered finish. Excellent as an aperitif and with a medium body that makes it versatile to pair with everything from salads to chicken or grilled fish. Wonderful pairing ideas include butter lettuce with apples, walnuts, and pomegranate seeds, pizza topped with prosciutto and arugula, scallops, with tarragon cream, or tagliatelle with Italian olive oil, lemon zest and pine nuts.</a:t>
            </a:r>
          </a:p>
          <a:p>
            <a:r>
              <a:rPr lang="en-US" sz="2000" dirty="0">
                <a:hlinkClick r:id="rId3"/>
              </a:rPr>
              <a:t>More information at </a:t>
            </a:r>
            <a:r>
              <a:rPr lang="en-US" sz="2000" dirty="0" err="1">
                <a:hlinkClick r:id="rId3"/>
              </a:rPr>
              <a:t>Wine.Com</a:t>
            </a:r>
            <a:endParaRPr lang="en-US" sz="2000" dirty="0"/>
          </a:p>
          <a:p>
            <a:pPr marL="0" marR="0">
              <a:lnSpc>
                <a:spcPct val="120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Options or Alternatives</a:t>
            </a:r>
            <a:r>
              <a:rPr lang="en-US" sz="2000" dirty="0">
                <a:solidFill>
                  <a:srgbClr val="000000"/>
                </a:solidFill>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342900" lvl="1">
              <a:lnSpc>
                <a:spcPct val="120000"/>
              </a:lnSpc>
              <a:spcBef>
                <a:spcPts val="0"/>
              </a:spcBef>
            </a:pPr>
            <a:r>
              <a:rPr lang="en-US" sz="2100" u="sng" dirty="0">
                <a:solidFill>
                  <a:srgbClr val="000000"/>
                </a:solidFill>
                <a:effectLst/>
                <a:latin typeface="Calibri" panose="020F0502020204030204" pitchFamily="34" charset="0"/>
                <a:ea typeface="Calibri" panose="020F0502020204030204" pitchFamily="34" charset="0"/>
                <a:hlinkClick r:id="rId4"/>
              </a:rPr>
              <a:t>Ruffino Pinot Grigio Lumina 2019</a:t>
            </a:r>
            <a:endParaRPr lang="en-US" sz="2100" dirty="0">
              <a:effectLst/>
              <a:latin typeface="Calibri" panose="020F0502020204030204" pitchFamily="34" charset="0"/>
              <a:ea typeface="Calibri" panose="020F0502020204030204" pitchFamily="34" charset="0"/>
            </a:endParaRPr>
          </a:p>
          <a:p>
            <a:pPr marL="342900" lvl="1">
              <a:lnSpc>
                <a:spcPct val="120000"/>
              </a:lnSpc>
              <a:spcBef>
                <a:spcPts val="0"/>
              </a:spcBef>
            </a:pPr>
            <a:r>
              <a:rPr lang="en-US" sz="2100" u="sng" dirty="0">
                <a:solidFill>
                  <a:srgbClr val="000000"/>
                </a:solidFill>
                <a:effectLst/>
                <a:latin typeface="Calibri" panose="020F0502020204030204" pitchFamily="34" charset="0"/>
                <a:ea typeface="Calibri" panose="020F0502020204030204" pitchFamily="34" charset="0"/>
                <a:hlinkClick r:id="rId5"/>
              </a:rPr>
              <a:t>MacMurray Ranch Russian River Pinot Gris 2018</a:t>
            </a:r>
            <a:endParaRPr lang="en-US" sz="2100" dirty="0">
              <a:effectLst/>
              <a:latin typeface="Calibri" panose="020F0502020204030204" pitchFamily="34" charset="0"/>
              <a:ea typeface="Calibri" panose="020F0502020204030204" pitchFamily="34" charset="0"/>
            </a:endParaRPr>
          </a:p>
        </p:txBody>
      </p:sp>
      <p:pic>
        <p:nvPicPr>
          <p:cNvPr id="5" name="Picture 3">
            <a:extLst>
              <a:ext uri="{FF2B5EF4-FFF2-40B4-BE49-F238E27FC236}">
                <a16:creationId xmlns:a16="http://schemas.microsoft.com/office/drawing/2014/main" id="{32722AAA-95D5-4F3F-A754-3650385F8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7497" y="1016540"/>
            <a:ext cx="90468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68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Rosé Wines</a:t>
            </a:r>
          </a:p>
        </p:txBody>
      </p:sp>
      <p:sp>
        <p:nvSpPr>
          <p:cNvPr id="3" name="Content Placeholder 2"/>
          <p:cNvSpPr>
            <a:spLocks noGrp="1"/>
          </p:cNvSpPr>
          <p:nvPr>
            <p:ph idx="1"/>
          </p:nvPr>
        </p:nvSpPr>
        <p:spPr>
          <a:xfrm>
            <a:off x="628650" y="1132114"/>
            <a:ext cx="7886700" cy="3500609"/>
          </a:xfrm>
        </p:spPr>
        <p:txBody>
          <a:bodyPr>
            <a:noAutofit/>
          </a:bodyPr>
          <a:lstStyle/>
          <a:p>
            <a:pPr>
              <a:lnSpc>
                <a:spcPct val="120000"/>
              </a:lnSpc>
              <a:spcBef>
                <a:spcPts val="300"/>
              </a:spcBef>
              <a:spcAft>
                <a:spcPts val="300"/>
              </a:spcAft>
            </a:pPr>
            <a:r>
              <a:rPr lang="en-US" dirty="0"/>
              <a:t>Rosé is more than just a compromise between red and white wine.</a:t>
            </a:r>
          </a:p>
          <a:p>
            <a:pPr>
              <a:lnSpc>
                <a:spcPct val="120000"/>
              </a:lnSpc>
              <a:spcBef>
                <a:spcPts val="300"/>
              </a:spcBef>
              <a:spcAft>
                <a:spcPts val="300"/>
              </a:spcAft>
            </a:pPr>
            <a:r>
              <a:rPr lang="en-US" dirty="0"/>
              <a:t>True, its production involves a very temporary absorption of color from the wine skin (for hours rather than days), compared to the longer term absorption in red wines and the non-absorption in white wines.</a:t>
            </a:r>
          </a:p>
          <a:p>
            <a:pPr>
              <a:lnSpc>
                <a:spcPct val="120000"/>
              </a:lnSpc>
              <a:spcBef>
                <a:spcPts val="300"/>
              </a:spcBef>
              <a:spcAft>
                <a:spcPts val="300"/>
              </a:spcAft>
            </a:pPr>
            <a:r>
              <a:rPr lang="en-US" dirty="0"/>
              <a:t>Rosé is not a new invention, but may be as old or older than red and white.</a:t>
            </a:r>
          </a:p>
          <a:p>
            <a:pPr>
              <a:lnSpc>
                <a:spcPct val="120000"/>
              </a:lnSpc>
              <a:spcBef>
                <a:spcPts val="300"/>
              </a:spcBef>
              <a:spcAft>
                <a:spcPts val="300"/>
              </a:spcAft>
            </a:pPr>
            <a:r>
              <a:rPr lang="en-US" dirty="0"/>
              <a:t>For marketing, most rosé tends to be light and crisp.</a:t>
            </a:r>
          </a:p>
          <a:p>
            <a:pPr>
              <a:lnSpc>
                <a:spcPct val="120000"/>
              </a:lnSpc>
              <a:spcBef>
                <a:spcPts val="300"/>
              </a:spcBef>
              <a:spcAft>
                <a:spcPts val="300"/>
              </a:spcAft>
            </a:pPr>
            <a:endParaRPr lang="en-US" dirty="0"/>
          </a:p>
        </p:txBody>
      </p:sp>
    </p:spTree>
    <p:extLst>
      <p:ext uri="{BB962C8B-B14F-4D97-AF65-F5344CB8AC3E}">
        <p14:creationId xmlns:p14="http://schemas.microsoft.com/office/powerpoint/2010/main" val="1893216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On-screen Show (16:9)</PresentationFormat>
  <Paragraphs>76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Wingdings</vt:lpstr>
      <vt:lpstr>Arial</vt:lpstr>
      <vt:lpstr>Courier New</vt:lpstr>
      <vt:lpstr>Office Theme</vt:lpstr>
      <vt:lpstr>PowerPoint Presentation</vt:lpstr>
      <vt:lpstr>Welcome!</vt:lpstr>
      <vt:lpstr>Welcome!   Notes from May 20, 2021</vt:lpstr>
      <vt:lpstr>Our Four Wines</vt:lpstr>
      <vt:lpstr>Geography</vt:lpstr>
      <vt:lpstr>PowerPoint Presentation</vt:lpstr>
      <vt:lpstr>Jules Taylor Sauvignon Blanc 2020</vt:lpstr>
      <vt:lpstr>Santa Margherita Pinot Grigio 2019</vt:lpstr>
      <vt:lpstr>Rosé Wines</vt:lpstr>
      <vt:lpstr>Sonoma-Cutrer Russian River Valley Rosé of Pinot Noir</vt:lpstr>
      <vt:lpstr>Alternative Options for  American Rosé</vt:lpstr>
      <vt:lpstr>Hampton Water Rosé  2020</vt:lpstr>
      <vt:lpstr>Alternative Options for French Rosé</vt:lpstr>
      <vt:lpstr>Thanks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dc:creator>
  <cp:lastModifiedBy>Denise</cp:lastModifiedBy>
  <cp:revision>1</cp:revision>
  <dcterms:modified xsi:type="dcterms:W3CDTF">2023-07-06T17:23:31Z</dcterms:modified>
</cp:coreProperties>
</file>